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303" r:id="rId2"/>
    <p:sldId id="307" r:id="rId3"/>
    <p:sldId id="351" r:id="rId4"/>
    <p:sldId id="352" r:id="rId5"/>
    <p:sldId id="353" r:id="rId6"/>
    <p:sldId id="354" r:id="rId7"/>
    <p:sldId id="315" r:id="rId8"/>
    <p:sldId id="309" r:id="rId9"/>
    <p:sldId id="324" r:id="rId10"/>
    <p:sldId id="321" r:id="rId11"/>
    <p:sldId id="289" r:id="rId12"/>
    <p:sldId id="302" r:id="rId13"/>
    <p:sldId id="297" r:id="rId14"/>
    <p:sldId id="293" r:id="rId15"/>
    <p:sldId id="314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mbria Math" panose="02040503050406030204" pitchFamily="18" charset="0"/>
      <p:regular r:id="rId24"/>
    </p:embeddedFont>
    <p:embeddedFont>
      <p:font typeface="Fira Sans" panose="020B0803050000020004" pitchFamily="34" charset="0"/>
      <p:regular r:id="rId25"/>
      <p:bold r:id="rId26"/>
      <p:italic r:id="rId27"/>
      <p:boldItalic r:id="rId28"/>
    </p:embeddedFont>
  </p:embeddedFontLst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38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7BF3A6-990A-4D45-B02C-38B81DEC340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7C8714-86E7-4298-BE9C-2C7AF8D462B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EAE7F22-116B-4C15-90D6-A44ED46F759B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6B2D896-085E-4FA3-92B3-0293184A57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95B708B-D9BD-46F2-8697-4F19BF7DEB49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48E70E-5FF0-4825-9B97-A78D018E8917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983166-B514-465D-80BA-D1BBFB33BD3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CAF1223-F79B-4100-8D09-D6E7E61E721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290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drawbacks of these methods:</a:t>
            </a:r>
            <a:br>
              <a:rPr lang="en-US" dirty="0"/>
            </a:br>
            <a:r>
              <a:rPr lang="en-US" dirty="0" err="1"/>
              <a:t>pMSE</a:t>
            </a:r>
            <a:r>
              <a:rPr lang="en-US" dirty="0"/>
              <a:t> – very useful in practice, but how to specify a good model, especially when the dimensionality of the data increases?</a:t>
            </a:r>
          </a:p>
          <a:p>
            <a:r>
              <a:rPr lang="en-US" dirty="0"/>
              <a:t>KL divergence – theoretically very elegant, but hard to use/calculate in practice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1149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9758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8697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14145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9F39C-D03F-4278-992A-3BA5FC7C6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6F5BA7-5518-4518-AAA8-8B092C077A3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322BB-0BB0-4607-8BFF-00390256A2B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9A826FC-239B-4F19-A19A-CE9DE190ABF4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6DE27-CF0C-4E69-909E-638609682E9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C3A5E-C3C0-4AAC-A1A3-3268A7BA60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4F2448-D83A-4444-984F-B5FED7071BB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45416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105DF-A460-421C-87CC-F323E04C35A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A20A55-09A5-459D-9FD1-32D8DC523AC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AF9F6-CF35-4804-BABC-C4585C1BBAF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2AAF8D-ABAA-4DDA-BC12-D8FC25FEB49C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739E7-7DB0-45DF-8294-29C039E7F26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692BE-7A78-4D60-A72A-C98D36EB420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5C7698B-836F-4681-9112-6C8E470AB8A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024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65E6FF-5723-45EF-AE0E-28196394BA8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B5FA5-48D4-4544-A439-CC2419379CFC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BE27-2735-49B3-8E32-7D9D3C57824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99B081-0B47-4038-B65D-8511F1407307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75275-8FEF-4C65-8404-29DCFCFF239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73797-2978-4F65-BDDB-074F1F3252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0619B59-8BF8-45E3-95C5-05C8CAC6E2E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05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353DA-ACE2-4247-88D8-165DD48C57D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BE3ED-D297-4E98-96C6-E3F77D685B3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EE509-6BBE-4A98-8BD6-09ABADAEC3D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44F5E4-D1A2-43C4-A92D-EE73BB45C8EC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9B814-AC8B-4E1E-B032-E3D7EA3B652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C77DC-AC4A-4139-B0D0-62AD20A295F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82C688-97A0-454D-99FD-F48C5C4493E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19557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4975D-525B-4BFE-ABB7-75DE58FDAC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DBFF2-AD75-45FD-9B5B-3961B98969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DD5ED-7B7C-4C09-8F77-C63BD1C4EE8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CEA6C0-21D7-49BA-B251-DDBF6145FF60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2FE71-B257-4BF1-A701-37D53C20BB8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BEF9E-94CE-4B23-A481-6D1301E7662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CD523CD-709D-4FD9-AB39-BEE72560AF8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729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17C0E-01F4-4FBD-96A7-4B2D3D8D6E5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44FDF-D78A-43B4-BA01-CF0E4AF86F0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96DC2C-E147-4AAE-BA93-5C2C5429A19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D006D-B9F4-4705-82C8-765C263C547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8ACA2D-7A17-4715-B1F3-29F9F1EA3C42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679C8-E624-4786-95C8-50C9495EF8B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2F4DA-E6B0-434E-9B60-AF99A20A0D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155C70-7B9C-4EFF-9C68-F249AA018C8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4134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AB637-2A60-4891-8D21-CF348CA1A2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67E219-83EC-4C27-B2EA-5C71D51086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0BF55-CD8B-4619-A2F3-D1FF8A3FAD8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D994AA-C4C2-45BC-A023-016D13B7261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827F48-A83C-4C8B-8517-067C57514C5F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144EE-0E4B-4539-909C-6280F04D2DD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8F41F64-D155-4B59-934E-5D0A7FD983C7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54817B-F847-4110-AECC-EC21FA262DD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82ED8B-4F35-4CD3-A35C-4AE3004C411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2390FD8-FF91-4F83-8D9A-13A29E9F025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07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87D6E-BD75-4BF8-8974-68C1F49F85A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DA5CB-FFA7-40BF-B060-4F60F6F9C9C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8C65EE-B7C0-4F8A-9480-922A6ADAAFD9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4819E-570B-49BE-A0AE-C7BA6CB2711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3A6F94-C6CC-4D26-877F-41529B12689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1254F0-7041-42C1-B62D-A8301AAF433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40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AFADDF-AAB9-431A-A1F8-39A29E413D6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B758ADD-E61B-4190-A84D-95A994EFC22F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D38C8-8CA0-4A9D-B6A0-6565579D5DA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DFF86-CF8F-4069-880C-BCC833BDCE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8B2C97F-A182-4C83-B96B-07087CDFB90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496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532F0-527C-4DDA-A9B8-3E63E6A7F1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2FACE-732B-4FA3-8059-548EB8A0851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82A2E-B670-41A7-8F33-67351787A63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26F45-7BF1-4153-B8D9-E66D51EC895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D03401-1319-4D8C-8B6B-248D7C9023BF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DDC87-74DA-4487-B1AF-17719DBCF90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30D2D-4DB2-4132-9CAC-7A980D6C570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74E337D-879C-473B-B40D-921998B28A6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3077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B885-2245-42EA-9736-C713E52E73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06049-C980-4CFD-B413-5320686D4265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DDD3C-196E-48E6-8BB2-26D1BE2164F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936C6-0580-49A7-9257-C448D281817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6484A3-EC43-4AB2-A69A-5A1640234545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D2A36-B5EC-4D8D-93EE-37BA24604CC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E0BF0-67A9-4B39-86B5-72CD2F53D0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ABD3D13-CAE0-4668-9DDA-D3B6A70A63F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302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C14F2-1C10-486C-A786-AA355E1332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9E6F5-413F-44C7-A95A-22E85E8EFA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28823-67A7-4888-B5DA-754C174747BC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5D4C683F-E0FA-4D4A-8F4B-902473BAD299}" type="datetime1">
              <a:rPr lang="en-GB"/>
              <a:pPr lvl="0"/>
              <a:t>28/08/2023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557ED-BA15-49D0-8031-2A806BDAA9D8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D3DEF-CD9C-4F41-895B-0618438471B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888597A6-B068-48EF-859A-1F3B4B36F197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8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03BA-DA20-4C5A-9F19-97D9306C5D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>
            <a:normAutofit fontScale="90000"/>
          </a:bodyPr>
          <a:lstStyle/>
          <a:p>
            <a:pPr lvl="0" algn="ctr">
              <a:lnSpc>
                <a:spcPct val="100000"/>
              </a:lnSpc>
            </a:pPr>
            <a:r>
              <a:rPr lang="en-GB" sz="49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Assessing the utility of synthetic data: A density ratio perspective</a:t>
            </a:r>
            <a:endParaRPr lang="en-GB" sz="1600" kern="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40EF-455F-868F-2418-85FBEA1DB2EF}"/>
              </a:ext>
            </a:extLst>
          </p:cNvPr>
          <p:cNvSpPr txBox="1"/>
          <p:nvPr/>
        </p:nvSpPr>
        <p:spPr>
          <a:xfrm>
            <a:off x="2456155" y="5139263"/>
            <a:ext cx="72796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ira Sans" panose="020B0803050000020004" pitchFamily="34" charset="0"/>
                <a:ea typeface="Fira Code" pitchFamily="1" charset="0"/>
                <a:cs typeface="Fira Code" pitchFamily="1" charset="0"/>
              </a:rPr>
              <a:t>Thom Benjamin Volker, Peter-Paul de Wolf &amp; Erik-Jan van Kesteren</a:t>
            </a:r>
          </a:p>
          <a:p>
            <a:pPr algn="ctr"/>
            <a:endParaRPr lang="nl-NL" dirty="0">
              <a:solidFill>
                <a:schemeClr val="bg1"/>
              </a:solidFill>
              <a:latin typeface="Fira Sans" panose="020B0803050000020004" pitchFamily="34" charset="0"/>
              <a:ea typeface="Fira Code" pitchFamily="1" charset="0"/>
              <a:cs typeface="Fira Code" pitchFamily="1" charset="0"/>
            </a:endParaRPr>
          </a:p>
          <a:p>
            <a:pPr algn="ctr"/>
            <a:endParaRPr lang="nl-NL" dirty="0">
              <a:solidFill>
                <a:schemeClr val="bg1"/>
              </a:solidFill>
              <a:latin typeface="Fira Sans" panose="020B0803050000020004" pitchFamily="34" charset="0"/>
              <a:ea typeface="Fira Code" pitchFamily="1" charset="0"/>
              <a:cs typeface="Fira Code" pitchFamily="1" charset="0"/>
            </a:endParaRPr>
          </a:p>
          <a:p>
            <a:pPr algn="ctr"/>
            <a:r>
              <a:rPr lang="nl-NL" dirty="0">
                <a:solidFill>
                  <a:schemeClr val="bg1"/>
                </a:solidFill>
                <a:latin typeface="Fira Sans" panose="020B0803050000020004" pitchFamily="34" charset="0"/>
                <a:ea typeface="Fira Code" pitchFamily="1" charset="0"/>
                <a:cs typeface="Fira Code" pitchFamily="1" charset="0"/>
              </a:rPr>
              <a:t>UNECE Expert Meeting on Statistical </a:t>
            </a:r>
          </a:p>
          <a:p>
            <a:pPr algn="ctr"/>
            <a:r>
              <a:rPr lang="nl-NL" dirty="0">
                <a:solidFill>
                  <a:schemeClr val="bg1"/>
                </a:solidFill>
                <a:latin typeface="Fira Sans" panose="020B0803050000020004" pitchFamily="34" charset="0"/>
                <a:ea typeface="Fira Code" pitchFamily="1" charset="0"/>
                <a:cs typeface="Fira Code" pitchFamily="1" charset="0"/>
              </a:rPr>
              <a:t>Data </a:t>
            </a:r>
            <a:r>
              <a:rPr lang="nl-NL" dirty="0" err="1">
                <a:solidFill>
                  <a:schemeClr val="bg1"/>
                </a:solidFill>
                <a:latin typeface="Fira Sans" panose="020B0803050000020004" pitchFamily="34" charset="0"/>
                <a:ea typeface="Fira Code" pitchFamily="1" charset="0"/>
                <a:cs typeface="Fira Code" pitchFamily="1" charset="0"/>
              </a:rPr>
              <a:t>Confidentiality</a:t>
            </a:r>
            <a:endParaRPr lang="en-US" dirty="0">
              <a:solidFill>
                <a:schemeClr val="bg1"/>
              </a:solidFill>
              <a:latin typeface="Fira Sans" panose="020B0803050000020004" pitchFamily="34" charset="0"/>
              <a:ea typeface="Fira Code" pitchFamily="1" charset="0"/>
              <a:cs typeface="Fira Code" pitchFamily="1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465C1-9ABF-4870-8D29-8BFAAF5F1DC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Default light slide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5B11E-D8E7-4929-B746-5DFB6F51298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Note that the text is not black, but “black, text 1, lighter 25%”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makes things easier on the eyes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34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307CF-226F-42CA-893D-1CC8E88F01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829EB-ADB3-46BA-BC9C-CAFCDA18324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Default light slide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72158-EC6F-4E5A-AF6E-74ED9CA5E11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42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8BCA-2742-479B-9825-4AD7568CFE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Default dark slide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4DC84-EF92-4120-9A34-F56F2BB65F4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The dark slide brings some variation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It can highlight important aspects of the presentation.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38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0CA58-0302-43E9-8CD4-4C7701166E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A78FB-EDC2-4498-8CB8-CB511862AB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Here is an impactful slide with a sentence on it.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E818116-9B55-4271-92D6-74AC4A53E628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Here is a topic related to the aforementioned question.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50E1D-96D7-4881-A4F5-D237E4990AE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Synthetic data utility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A48A5-117A-439B-90BC-33E7A876C24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676135" cy="466724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Intuitively</a:t>
            </a:r>
          </a:p>
          <a:p>
            <a:pPr>
              <a:lnSpc>
                <a:spcPct val="100000"/>
              </a:lnSpc>
            </a:pPr>
            <a:r>
              <a:rPr lang="en-GB" sz="2400" b="1" dirty="0">
                <a:solidFill>
                  <a:srgbClr val="404040"/>
                </a:solidFill>
                <a:latin typeface="Fira Sans" pitchFamily="34"/>
              </a:rPr>
              <a:t>H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ow different are the synthetic </a:t>
            </a:r>
            <a:br>
              <a:rPr lang="en-GB" sz="2400" dirty="0">
                <a:solidFill>
                  <a:srgbClr val="404040"/>
                </a:solidFill>
                <a:latin typeface="Fira Sans" pitchFamily="34"/>
              </a:rPr>
            </a:b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data from to the observed data?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Is the synthetic data (almost) as </a:t>
            </a:r>
            <a:br>
              <a:rPr lang="en-GB" sz="2400" dirty="0">
                <a:solidFill>
                  <a:srgbClr val="404040"/>
                </a:solidFill>
                <a:latin typeface="Fira Sans" pitchFamily="34"/>
              </a:rPr>
            </a:b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useful as the observed data?</a:t>
            </a:r>
          </a:p>
          <a:p>
            <a:pPr>
              <a:lnSpc>
                <a:spcPct val="100000"/>
              </a:lnSpc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Practically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Can we tell the observed and synthetic data apart?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Can we obtain inferences from the synthetic data that are similar to inferences from the observed data?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BC3EB0-E49D-F4BE-23FA-13A9E0A68B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973" y="1983651"/>
            <a:ext cx="3535901" cy="23831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50E1D-96D7-4881-A4F5-D237E4990AE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Utility is hard to measure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A48A5-117A-439B-90BC-33E7A876C24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The utility of synthetic data depends on what it’s used for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How can we know what the synthetic data will be used for?     </a:t>
            </a:r>
            <a:r>
              <a:rPr lang="en-GB" sz="2400" i="1" u="sng" dirty="0">
                <a:solidFill>
                  <a:schemeClr val="bg1">
                    <a:lumMod val="75000"/>
                  </a:schemeClr>
                </a:solidFill>
                <a:latin typeface="Fira Sans" pitchFamily="34"/>
              </a:rPr>
              <a:t>We can’t…</a:t>
            </a:r>
            <a:endParaRPr lang="en-GB" sz="2400" dirty="0">
              <a:solidFill>
                <a:schemeClr val="bg1">
                  <a:lumMod val="75000"/>
                </a:schemeClr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We need good measures for general utility (distributional similarity)</a:t>
            </a:r>
          </a:p>
          <a:p>
            <a:pPr>
              <a:lnSpc>
                <a:spcPct val="100000"/>
              </a:lnSpc>
            </a:pPr>
            <a:r>
              <a:rPr lang="en-GB" sz="2400" i="1" dirty="0" err="1">
                <a:solidFill>
                  <a:srgbClr val="404040"/>
                </a:solidFill>
                <a:latin typeface="Fira Sans" pitchFamily="34"/>
              </a:rPr>
              <a:t>pMSE</a:t>
            </a:r>
            <a:endParaRPr lang="en-GB" sz="2400" i="1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r>
              <a:rPr lang="en-GB" sz="2400" i="1" dirty="0" err="1">
                <a:solidFill>
                  <a:srgbClr val="404040"/>
                </a:solidFill>
                <a:latin typeface="Fira Sans" pitchFamily="34"/>
              </a:rPr>
              <a:t>Kullback-Leibler</a:t>
            </a:r>
            <a:r>
              <a:rPr lang="en-GB" sz="2400" i="1" dirty="0">
                <a:solidFill>
                  <a:srgbClr val="404040"/>
                </a:solidFill>
                <a:latin typeface="Fira Sans" pitchFamily="34"/>
              </a:rPr>
              <a:t> divergence</a:t>
            </a: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576249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50E1D-96D7-4881-A4F5-D237E4990AE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Evaluating utility: density ratios</a:t>
            </a:r>
            <a:endParaRPr lang="en-GB" sz="1800" kern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6A48A5-117A-439B-90BC-33E7A876C24E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758953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00000"/>
                  </a:lnSpc>
                  <a:buNone/>
                </a:pPr>
                <a:r>
                  <a:rPr lang="en-GB" sz="2400" dirty="0">
                    <a:solidFill>
                      <a:srgbClr val="404040"/>
                    </a:solidFill>
                    <a:latin typeface="Fira Sans" pitchFamily="34"/>
                  </a:rPr>
                  <a:t>Directly estimate the ratio of the densities of two samples: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US" sz="2400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𝑠𝑦𝑛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𝑜𝑏𝑠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GB" sz="2400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GB" sz="2400" dirty="0">
                  <a:solidFill>
                    <a:srgbClr val="404040"/>
                  </a:solidFill>
                  <a:latin typeface="Fira Sans" pitchFamily="34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6A48A5-117A-439B-90BC-33E7A876C24E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758953"/>
              </a:xfrm>
              <a:blipFill>
                <a:blip r:embed="rId3"/>
                <a:stretch>
                  <a:fillRect l="-928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BB065303-DA34-4A82-26C6-8B4DE999C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7" y="2473649"/>
            <a:ext cx="3313728" cy="19107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8264A9-4807-A9A0-CA7B-FF5E420A55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7" y="4596439"/>
            <a:ext cx="3313728" cy="19227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50189A-D74C-56EE-4F08-49F86DCE2DCA}"/>
              </a:ext>
            </a:extLst>
          </p:cNvPr>
          <p:cNvSpPr txBox="1"/>
          <p:nvPr/>
        </p:nvSpPr>
        <p:spPr>
          <a:xfrm>
            <a:off x="5215812" y="2883159"/>
            <a:ext cx="4450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Figures of the density ratio here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24633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50E1D-96D7-4881-A4F5-D237E4990AE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How to estimate a density ratio?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A48A5-117A-439B-90BC-33E7A876C24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NOT: Estimate separate densities and take their ratio.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BUT: Estimate the density ratio directly.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Many methods exist: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Kernel-based (highly flexible, non-parametric)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Classification-based (</a:t>
            </a:r>
            <a:r>
              <a:rPr lang="en-GB" sz="2400" i="1" dirty="0" err="1">
                <a:solidFill>
                  <a:srgbClr val="404040"/>
                </a:solidFill>
                <a:latin typeface="Fira Sans" pitchFamily="34"/>
              </a:rPr>
              <a:t>pMSE</a:t>
            </a: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-like)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Different loss functions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solidFill>
                <a:srgbClr val="404040"/>
              </a:solidFill>
              <a:latin typeface="Fira Sans" pitchFamily="34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Density ratio estimation is not a method, it’s a framework!</a:t>
            </a:r>
          </a:p>
        </p:txBody>
      </p:sp>
    </p:spTree>
    <p:extLst>
      <p:ext uri="{BB962C8B-B14F-4D97-AF65-F5344CB8AC3E}">
        <p14:creationId xmlns:p14="http://schemas.microsoft.com/office/powerpoint/2010/main" val="3238504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50E1D-96D7-4881-A4F5-D237E4990AE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Unconstrained Least-Squares Importance Fitting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A48A5-117A-439B-90BC-33E7A876C24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ADD</a:t>
            </a:r>
          </a:p>
        </p:txBody>
      </p:sp>
    </p:spTree>
    <p:extLst>
      <p:ext uri="{BB962C8B-B14F-4D97-AF65-F5344CB8AC3E}">
        <p14:creationId xmlns:p14="http://schemas.microsoft.com/office/powerpoint/2010/main" val="2609986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295333-0EEC-4316-B991-D2D115842F7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451018"/>
            <a:ext cx="10515600" cy="6041852"/>
          </a:xfrm>
        </p:spPr>
        <p:txBody>
          <a:bodyPr anchor="ctr"/>
          <a:lstStyle/>
          <a:p>
            <a:pPr marL="0" lvl="0" indent="0" algn="ctr"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Utility 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and</a:t>
            </a: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 privacy 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are opposites</a:t>
            </a:r>
          </a:p>
          <a:p>
            <a:pPr marL="0" lvl="0" indent="0"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AB060A45-15D5-459A-9582-E10D8CC74603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D15001E1-0A04-4966-8829-5C7DC1881FC9}"/>
              </a:ext>
            </a:extLst>
          </p:cNvPr>
          <p:cNvSpPr txBox="1"/>
          <p:nvPr/>
        </p:nvSpPr>
        <p:spPr>
          <a:xfrm>
            <a:off x="741404" y="4009762"/>
            <a:ext cx="1878223" cy="9541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281734EA-7648-424D-8ABB-FC1E663F566F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018A5822-93DE-4180-847B-BB7F99F01831}"/>
                  </a:ext>
                </a:extLst>
              </p:cNvPr>
              <p:cNvSpPr txBox="1"/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lvl="0" algn="ctr"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2800" b="1" i="0" u="none" strike="noStrike" kern="1200" cap="none" spc="0" baseline="0" dirty="0">
                    <a:solidFill>
                      <a:srgbClr val="404040"/>
                    </a:solidFill>
                    <a:uFillTx/>
                    <a:latin typeface="Fira Sans" pitchFamily="34"/>
                    <a:ea typeface="Fira Sans" pitchFamily="34"/>
                  </a:rPr>
                  <a:t>How flexible does my data-generating model </a:t>
                </a:r>
                <a14:m>
                  <m:oMath xmlns:m="http://schemas.openxmlformats.org/officeDocument/2006/math">
                    <m:r>
                      <a:rPr lang="en-NL" sz="2800" b="1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𝒑</m:t>
                    </m:r>
                    <m:d>
                      <m:dPr>
                        <m:ctrlP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NL" sz="28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e>
                        <m: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GB" sz="2800" b="1" i="0" u="none" strike="noStrike" kern="1200" cap="none" spc="0" baseline="0" dirty="0">
                    <a:solidFill>
                      <a:srgbClr val="404040"/>
                    </a:solidFill>
                    <a:uFillTx/>
                    <a:latin typeface="Fira Sans" pitchFamily="34"/>
                    <a:ea typeface="Fira Sans" pitchFamily="34"/>
                  </a:rPr>
                  <a:t> need to be?</a:t>
                </a:r>
                <a:endParaRPr lang="en-NL" sz="2800" b="1" i="0" u="none" strike="noStrike" kern="1200" cap="none" spc="0" baseline="0" dirty="0">
                  <a:solidFill>
                    <a:srgbClr val="404040"/>
                  </a:solidFill>
                  <a:uFillTx/>
                  <a:latin typeface="Fira Sans" pitchFamily="34"/>
                  <a:ea typeface="Fira Sans" pitchFamily="34"/>
                </a:endParaRPr>
              </a:p>
            </p:txBody>
          </p:sp>
        </mc:Choice>
        <mc:Fallback xmlns="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018A5822-93DE-4180-847B-BB7F99F018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blipFill>
                <a:blip r:embed="rId2"/>
                <a:stretch>
                  <a:fillRect l="-746" t="-4405" r="-2452" b="-11454"/>
                </a:stretch>
              </a:blipFill>
              <a:ln cap="flat">
                <a:noFill/>
              </a:ln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16">
            <a:extLst>
              <a:ext uri="{FF2B5EF4-FFF2-40B4-BE49-F238E27FC236}">
                <a16:creationId xmlns:a16="http://schemas.microsoft.com/office/drawing/2014/main" id="{DD2580CB-279A-4A57-ABA5-E4E2DAD8B506}"/>
              </a:ext>
            </a:extLst>
          </p:cNvPr>
          <p:cNvSpPr txBox="1"/>
          <p:nvPr/>
        </p:nvSpPr>
        <p:spPr>
          <a:xfrm>
            <a:off x="741404" y="3074770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flexible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A89B30EB-203B-49C6-8E34-31C81EB1D416}"/>
              </a:ext>
            </a:extLst>
          </p:cNvPr>
          <p:cNvSpPr txBox="1"/>
          <p:nvPr/>
        </p:nvSpPr>
        <p:spPr>
          <a:xfrm>
            <a:off x="9572368" y="3027404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inflexible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9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94743-0992-494F-920B-9C342F5F54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Conclusions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427</Words>
  <Application>Microsoft Office PowerPoint</Application>
  <PresentationFormat>Widescreen</PresentationFormat>
  <Paragraphs>80</Paragraphs>
  <Slides>15</Slides>
  <Notes>4</Notes>
  <HiddenSlides>9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Fira Sans</vt:lpstr>
      <vt:lpstr>Cambria Math</vt:lpstr>
      <vt:lpstr>Calibri Light</vt:lpstr>
      <vt:lpstr>Arial</vt:lpstr>
      <vt:lpstr>Office Theme</vt:lpstr>
      <vt:lpstr>Assessing the utility of synthetic data: A density ratio perspective</vt:lpstr>
      <vt:lpstr>Synthetic data utility</vt:lpstr>
      <vt:lpstr>Utility is hard to measure</vt:lpstr>
      <vt:lpstr>Evaluating utility: density ratios</vt:lpstr>
      <vt:lpstr>How to estimate a density ratio?</vt:lpstr>
      <vt:lpstr>Unconstrained Least-Squares Importance Fitting</vt:lpstr>
      <vt:lpstr>PowerPoint Presentation</vt:lpstr>
      <vt:lpstr>PowerPoint Presentation</vt:lpstr>
      <vt:lpstr>Conclusions</vt:lpstr>
      <vt:lpstr>Default light slide</vt:lpstr>
      <vt:lpstr>Is this an impact slide?</vt:lpstr>
      <vt:lpstr>Default light slide</vt:lpstr>
      <vt:lpstr>Default dark slide</vt:lpstr>
      <vt:lpstr>Is this an impact slide?</vt:lpstr>
      <vt:lpstr>Here is an impactful slide with a sentence on it.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Volker, T.B. (Thom)</cp:lastModifiedBy>
  <cp:revision>70</cp:revision>
  <dcterms:created xsi:type="dcterms:W3CDTF">2020-09-17T14:27:00Z</dcterms:created>
  <dcterms:modified xsi:type="dcterms:W3CDTF">2023-09-04T11:45:17Z</dcterms:modified>
</cp:coreProperties>
</file>

<file path=docProps/thumbnail.jpeg>
</file>